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371FB-EE15-E143-FCEC-30F0462B6A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7C9B53-5834-73E5-891A-A914FA5AE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DF9617-3FCD-9D5B-A48A-243101294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37412C-9A5B-9C22-81F8-770A6DCEE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C235DF-B56F-9BE8-16A0-9C38F0CAD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404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E2B19B-079D-0DD9-C8A4-FC15A6CE2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5F4A07-E6FA-FAD3-B537-30EEA0A18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C57820-AC23-B55C-DBEC-394DFB0BD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AF1A49-0C2F-E668-65F6-B6C4CCDE0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ED07EA-6E5C-908A-651E-8A8AE92CA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59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E53252-B0EC-13A2-75DE-275DFE3203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3BD748-5564-1195-8B2C-C38709FDF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57060F-B813-951C-E480-B32CFC0D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29965B-BFBE-BE0B-A745-BE7316F4E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D5CD09-3D70-DB5C-B45D-8D4BE0B18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271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C4B25E-B9A4-2004-6F89-7864F7EA8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114587-B55C-BFBC-7863-F96A8E69B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1CA4CD-65D9-C657-5C40-323A9F1E4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EFDBF0-E301-B963-4E6E-1DF1CDFBD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4CA3EC-DB3C-FECE-E1C5-AD6BD5175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0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2A98C-5002-CFD3-6356-87D10DA0B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2E7934-D547-2297-2DF9-367897596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736308-BEA0-CC06-9DDA-951FFEF21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823F15-DA9B-68A0-DB6A-44BA80A11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15FFF0-78F7-6BA3-8339-66707AA9A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194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A19432-67E2-56EC-5FB5-3810CF650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3881A5-3A32-C372-38CA-C45C851BFA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03F075-09AC-7813-3148-9E7431D2DB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F64C8C-D28B-E2AE-5A25-C41322BEA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CB0290-FBF5-CCD7-C7AC-4B5C077F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C412E4-2920-58D2-98CE-634ABAF3F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129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0BF429-8823-23ED-9DFD-90F500804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2C7C23-D48F-BD8A-FE05-74C48B06F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3AB059-7865-071D-1F79-1E571F57C1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9C7A37-A2DC-9D3A-8979-AFE1CC9051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1759AD-EED8-138A-E4F8-49FAEAEFCA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2C66FA-A0CE-3CBA-0138-2AFD104DA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F28C922-D395-CE63-3753-4DA479C65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90B80A-0286-21F5-FE63-5CC1A9C7C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507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26660-A027-5DB8-8AB3-5308DC940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0785321-1E9F-8937-D473-EBD8B1BDA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F0D7E1-9376-33E1-88CD-0B0FFE414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471ADA-F5DA-8273-50A0-89D30658B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39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C6172C0-6313-2D5E-ABF8-06105406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A03842-C9DC-F089-70AB-C00D448E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526CD9-9E26-DE49-661A-D879FC5B5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020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DA46FB-4D31-0A91-96B1-6BC6E8673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A0405D-C7DF-3D8E-7834-C55700717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9A577F-ADF9-4626-0AB3-B6ECF3B0EB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03562E-3920-A8C9-DD81-DD1CDE761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4FB381-43A4-2C3C-229F-0A0FD589F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9794C7-D68D-C850-5205-D6A2BC92F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824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B7E101-1D03-F99C-450D-B2127ED8D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48BEFC-889D-5655-D7F6-D1AA88A771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277811-96A0-9E0C-E066-248460FC9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85978A-B57E-B8C0-D1EC-D02AFFF91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23DCE8-8200-EA41-8FAE-ABC972F98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B6E60A-AB89-72F0-30E4-976AC654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675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A3C955-C76E-AE04-6B87-F680863BC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099ECE-2FEC-78AB-B37C-6AC03381F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7C1E1B-DE20-A65B-9C61-FE560B2590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48E998-C547-4AB4-8B75-02FDA492F406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04350E-0E0A-EB1E-F1B8-9AED92616E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9BD02D-0D1E-5BC8-F8FE-461F68F444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C39A2A-C8E2-45F8-A5C9-16DAD47351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014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cubensys/Korea_District/blob/master/3_%EC%84%9C%EC%9A%B8%EC%8B%9C_%EC%9E%90%EC%B9%98%EA%B5%AC/%EC%84%9C%EC%9A%B8_%EC%9E%90%EC%B9%98%EA%B5%AC_%EA%B2%BD%EA%B3%84_2017.geojso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q=https%3A%2F%2Fdata.seoul.go.kr%2FdataList%2FOA-21778%2FA%2F1%2FdatasetView.do" TargetMode="External"/><Relationship Id="rId2" Type="http://schemas.openxmlformats.org/officeDocument/2006/relationships/hyperlink" Target="https://www.google.com/url?q=https%3A%2F%2Fdata.seoul.go.kr%2FdataList%2FOA-20883%2FS%2F1%2FdatasetView.do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A82C7-343B-6EB1-A143-052BF79A5A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3600" b="1" dirty="0"/>
              <a:t>서울시 공공 와이파이 위치 데이터 기반 </a:t>
            </a:r>
            <a:br>
              <a:rPr lang="en-US" altLang="ko-KR" sz="3600" b="1" dirty="0"/>
            </a:br>
            <a:r>
              <a:rPr lang="ko-KR" altLang="en-US" sz="3600" b="1" dirty="0"/>
              <a:t>서비스 분석 및 시각화</a:t>
            </a:r>
            <a:endParaRPr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6C3E6D6-99F0-99EB-8E25-9A53DC7C42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7870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C44294-3124-F104-63FC-73C5712C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와이파이기기</a:t>
            </a:r>
            <a:r>
              <a:rPr lang="ko-KR" altLang="en-US" b="1" dirty="0"/>
              <a:t> 설치가 필요한 지역 시각화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1B4AFE-D722-3A17-CBF2-D2A7E7E7C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29100" cy="4351338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hlinkClick r:id="rId2"/>
              </a:rPr>
              <a:t>자치구 외각라인 </a:t>
            </a:r>
            <a:r>
              <a:rPr lang="en-US" altLang="ko-KR" sz="1600" dirty="0" err="1">
                <a:hlinkClick r:id="rId2"/>
              </a:rPr>
              <a:t>GeoJSON</a:t>
            </a:r>
            <a:r>
              <a:rPr lang="en-US" altLang="ko-KR" sz="1600" dirty="0">
                <a:hlinkClick r:id="rId2"/>
              </a:rPr>
              <a:t> (GitHub)</a:t>
            </a:r>
            <a:r>
              <a:rPr lang="ko-KR" altLang="en-US" sz="1600" dirty="0"/>
              <a:t> 다운로드 및 </a:t>
            </a:r>
            <a:r>
              <a:rPr lang="ko-KR" altLang="en-US" sz="1600" dirty="0" err="1"/>
              <a:t>파싱하여</a:t>
            </a:r>
            <a:r>
              <a:rPr lang="ko-KR" altLang="en-US" sz="1600" dirty="0"/>
              <a:t> 자치구 </a:t>
            </a:r>
            <a:r>
              <a:rPr lang="ko-KR" altLang="en-US" sz="1600" dirty="0" err="1"/>
              <a:t>선언시</a:t>
            </a:r>
            <a:r>
              <a:rPr lang="ko-KR" altLang="en-US" sz="1600" dirty="0"/>
              <a:t> 해당 구역내에서만 파란원이 없는 부분에 </a:t>
            </a:r>
            <a:r>
              <a:rPr lang="ko-KR" altLang="en-US" sz="1600" dirty="0" err="1"/>
              <a:t>빨간원</a:t>
            </a:r>
            <a:r>
              <a:rPr lang="en-US" altLang="ko-KR" sz="1600" dirty="0"/>
              <a:t>(</a:t>
            </a:r>
            <a:r>
              <a:rPr lang="ko-KR" altLang="en-US" sz="1600" dirty="0"/>
              <a:t>반경 </a:t>
            </a:r>
            <a:r>
              <a:rPr lang="en-US" altLang="ko-KR" sz="1600" dirty="0"/>
              <a:t>200m)</a:t>
            </a:r>
            <a:r>
              <a:rPr lang="ko-KR" altLang="en-US" sz="1600" dirty="0"/>
              <a:t>이 격자로 생긴다</a:t>
            </a:r>
            <a:r>
              <a:rPr lang="en-US" altLang="ko-KR" sz="1600" dirty="0"/>
              <a:t>. </a:t>
            </a:r>
            <a:r>
              <a:rPr lang="ko-KR" altLang="en-US" sz="1600" dirty="0"/>
              <a:t>예</a:t>
            </a:r>
            <a:r>
              <a:rPr lang="en-US" altLang="ko-KR" sz="1600" dirty="0"/>
              <a:t>) area = "</a:t>
            </a:r>
            <a:r>
              <a:rPr lang="ko-KR" altLang="en-US" sz="1600" dirty="0"/>
              <a:t>강남구</a:t>
            </a:r>
            <a:r>
              <a:rPr lang="en-US" altLang="ko-KR" sz="1600" dirty="0"/>
              <a:t>" --&gt; </a:t>
            </a:r>
            <a:r>
              <a:rPr lang="ko-KR" altLang="en-US" sz="1600" dirty="0" err="1"/>
              <a:t>빨간원은</a:t>
            </a:r>
            <a:r>
              <a:rPr lang="ko-KR" altLang="en-US" sz="1600" dirty="0"/>
              <a:t> 강남구 범위 안에서만 생성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파란원의 실제 </a:t>
            </a:r>
            <a:r>
              <a:rPr lang="ko-KR" altLang="en-US" sz="1600" dirty="0" err="1"/>
              <a:t>커버리지값</a:t>
            </a:r>
            <a:r>
              <a:rPr lang="en-US" altLang="ko-KR" sz="1600" dirty="0"/>
              <a:t>(buffer)</a:t>
            </a:r>
            <a:r>
              <a:rPr lang="ko-KR" altLang="en-US" sz="1600" dirty="0"/>
              <a:t>의 바깥부분이면 </a:t>
            </a:r>
            <a:r>
              <a:rPr lang="ko-KR" altLang="en-US" sz="1600" dirty="0" err="1"/>
              <a:t>빨간원</a:t>
            </a:r>
            <a:r>
              <a:rPr lang="ko-KR" altLang="en-US" sz="1600" dirty="0"/>
              <a:t> 생성</a:t>
            </a:r>
            <a:r>
              <a:rPr lang="en-US" altLang="ko-KR" sz="1600" dirty="0"/>
              <a:t>. </a:t>
            </a:r>
            <a:r>
              <a:rPr lang="ko-KR" altLang="en-US" sz="1600" dirty="0"/>
              <a:t>파란원의 커버리지 안쪽 범위와 </a:t>
            </a:r>
            <a:r>
              <a:rPr lang="ko-KR" altLang="en-US" sz="1600" dirty="0" err="1"/>
              <a:t>빨간원의</a:t>
            </a:r>
            <a:r>
              <a:rPr lang="ko-KR" altLang="en-US" sz="1600" dirty="0"/>
              <a:t> 중심점이 생성될 위치가 겹치면 생성 안됨</a:t>
            </a:r>
            <a:r>
              <a:rPr lang="en-US" altLang="ko-KR" sz="1600" dirty="0"/>
              <a:t>.</a:t>
            </a:r>
          </a:p>
          <a:p>
            <a:endParaRPr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6656178-58B8-74E7-1603-082EC0052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978" y="1825625"/>
            <a:ext cx="4972744" cy="461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28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5915AD-978E-6D7F-CE89-31102095B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빨간 원 생성 기준 조절 가능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972663-B83F-B369-9180-6D146574F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825625"/>
            <a:ext cx="5353050" cy="4470400"/>
          </a:xfrm>
        </p:spPr>
        <p:txBody>
          <a:bodyPr>
            <a:normAutofit/>
          </a:bodyPr>
          <a:lstStyle/>
          <a:p>
            <a:r>
              <a:rPr lang="ko-KR" altLang="en-US" sz="1800" dirty="0" err="1"/>
              <a:t>빨간원</a:t>
            </a:r>
            <a:r>
              <a:rPr lang="ko-KR" altLang="en-US" sz="1800" dirty="0"/>
              <a:t> 생성 간격을 지정 가능하고</a:t>
            </a:r>
            <a:r>
              <a:rPr lang="en-US" altLang="ko-KR" sz="1800" dirty="0"/>
              <a:t>, </a:t>
            </a:r>
            <a:r>
              <a:rPr lang="ko-KR" altLang="en-US" sz="1800" dirty="0"/>
              <a:t>파란원의 실제 커버리지 값을 조정해 </a:t>
            </a:r>
            <a:r>
              <a:rPr lang="ko-KR" altLang="en-US" sz="1800" dirty="0" err="1"/>
              <a:t>빨간원이</a:t>
            </a:r>
            <a:r>
              <a:rPr lang="ko-KR" altLang="en-US" sz="1800" dirty="0"/>
              <a:t> 더 세밀하게 생성되는지도 조절 가능</a:t>
            </a:r>
            <a:r>
              <a:rPr lang="en-US" altLang="ko-KR" sz="1800" dirty="0"/>
              <a:t>. </a:t>
            </a:r>
            <a:r>
              <a:rPr lang="ko-KR" altLang="en-US" sz="1800" dirty="0"/>
              <a:t>예</a:t>
            </a:r>
            <a:r>
              <a:rPr lang="en-US" altLang="ko-KR" sz="1800" dirty="0"/>
              <a:t>)</a:t>
            </a:r>
          </a:p>
          <a:p>
            <a:r>
              <a:rPr lang="en-US" altLang="ko-KR" sz="1800" dirty="0"/>
              <a:t>gap = 400 -&gt; 350 </a:t>
            </a:r>
            <a:r>
              <a:rPr lang="ko-KR" altLang="en-US" sz="1800" dirty="0" err="1"/>
              <a:t>빨간원</a:t>
            </a:r>
            <a:r>
              <a:rPr lang="ko-KR" altLang="en-US" sz="1800" dirty="0"/>
              <a:t> </a:t>
            </a:r>
            <a:r>
              <a:rPr lang="ko-KR" altLang="en-US" sz="1800" dirty="0" err="1"/>
              <a:t>중심끼리의</a:t>
            </a:r>
            <a:r>
              <a:rPr lang="ko-KR" altLang="en-US" sz="1800" dirty="0"/>
              <a:t> 간격 </a:t>
            </a:r>
            <a:r>
              <a:rPr lang="en-US" altLang="ko-KR" sz="1800" dirty="0"/>
              <a:t>(m)</a:t>
            </a:r>
          </a:p>
          <a:p>
            <a:r>
              <a:rPr lang="en-US" altLang="ko-KR" sz="1800" dirty="0"/>
              <a:t>buffer = 150 -&gt; 100 </a:t>
            </a:r>
            <a:r>
              <a:rPr lang="ko-KR" altLang="en-US" sz="1800" dirty="0"/>
              <a:t>파란 원 커버리지 반경 </a:t>
            </a:r>
            <a:r>
              <a:rPr lang="en-US" altLang="ko-KR" sz="1800" dirty="0"/>
              <a:t>(m)</a:t>
            </a:r>
          </a:p>
          <a:p>
            <a:r>
              <a:rPr lang="ko-KR" altLang="en-US" sz="1800" dirty="0"/>
              <a:t>위의 값을 적용해 좀더 세밀하게 와이파이 설치 권장 위치를 표시하여 보다 원활한 와이파이 시설 이용을 가능하게 할 수 있다</a:t>
            </a:r>
            <a:r>
              <a:rPr lang="en-US" altLang="ko-KR" sz="1800" dirty="0"/>
              <a:t>.</a:t>
            </a:r>
          </a:p>
          <a:p>
            <a:endParaRPr lang="ko-KR" altLang="en-US" sz="18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9BE14FA-260B-B786-E9C3-13DB946CB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706" y="1825625"/>
            <a:ext cx="5519094" cy="457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09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2DA2DB-0AF0-48FE-08E3-C75B51558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결론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BEFFD3-7EEC-AA5D-243A-AB8F721CB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분석 결과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강남구는 생활인구</a:t>
            </a:r>
            <a:r>
              <a:rPr lang="en-US" altLang="ko-KR" dirty="0"/>
              <a:t>(</a:t>
            </a:r>
            <a:r>
              <a:rPr lang="ko-KR" altLang="en-US" dirty="0"/>
              <a:t>유동인구</a:t>
            </a:r>
            <a:r>
              <a:rPr lang="en-US" altLang="ko-KR" dirty="0"/>
              <a:t>)</a:t>
            </a:r>
            <a:r>
              <a:rPr lang="ko-KR" altLang="en-US" dirty="0"/>
              <a:t>에 비해 공용 와이파이 설치 수가 매우 부족하며</a:t>
            </a:r>
          </a:p>
          <a:p>
            <a:r>
              <a:rPr lang="ko-KR" altLang="en-US" dirty="0"/>
              <a:t>커버리지 분석을 통해</a:t>
            </a:r>
            <a:r>
              <a:rPr lang="en-US" altLang="ko-KR" dirty="0"/>
              <a:t>, </a:t>
            </a:r>
            <a:r>
              <a:rPr lang="ko-KR" altLang="en-US" dirty="0"/>
              <a:t>기존 와이파이 반경 바깥에 </a:t>
            </a:r>
            <a:r>
              <a:rPr lang="ko-KR" altLang="en-US" dirty="0" err="1"/>
              <a:t>미커버</a:t>
            </a:r>
            <a:r>
              <a:rPr lang="ko-KR" altLang="en-US" dirty="0"/>
              <a:t> 지역</a:t>
            </a:r>
            <a:r>
              <a:rPr lang="en-US" altLang="ko-KR" dirty="0"/>
              <a:t>(</a:t>
            </a:r>
            <a:r>
              <a:rPr lang="ko-KR" altLang="en-US" dirty="0"/>
              <a:t>빨간 원</a:t>
            </a:r>
            <a:r>
              <a:rPr lang="en-US" altLang="ko-KR" dirty="0"/>
              <a:t>)</a:t>
            </a:r>
            <a:r>
              <a:rPr lang="ko-KR" altLang="en-US" dirty="0"/>
              <a:t>이 다수 발견됨 → 따라서 강남구 및 유사한 자치구에는 공공 와이파이의 추가 설치가 시급하다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1163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669E4-2D1F-39B4-DC45-FD5607B37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/>
              <a:t>기여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4573C7-A037-CC65-BE6E-FE0FED14E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통신 기반 생활인구 데이터 활용으로 정확도 향상</a:t>
            </a:r>
          </a:p>
          <a:p>
            <a:r>
              <a:rPr lang="ko-KR" altLang="en-US" dirty="0"/>
              <a:t>단순 개수 비교가 아닌 커버리지 모델링 </a:t>
            </a:r>
            <a:r>
              <a:rPr lang="en-US" altLang="ko-KR" dirty="0"/>
              <a:t>+ </a:t>
            </a:r>
            <a:r>
              <a:rPr lang="ko-KR" altLang="en-US" dirty="0"/>
              <a:t>격자 분석을 통한 입체적 접근 및 실제 </a:t>
            </a:r>
            <a:r>
              <a:rPr lang="ko-KR" altLang="en-US" dirty="0" err="1"/>
              <a:t>커버리지를</a:t>
            </a:r>
            <a:r>
              <a:rPr lang="ko-KR" altLang="en-US" dirty="0"/>
              <a:t> 분석해 사각지대까지 도출</a:t>
            </a:r>
          </a:p>
          <a:p>
            <a:r>
              <a:rPr lang="ko-KR" altLang="en-US" dirty="0"/>
              <a:t>행정적 단위와 공간 단위를 동시에 분석함으로써 정책</a:t>
            </a:r>
            <a:r>
              <a:rPr lang="en-US" altLang="ko-KR" dirty="0"/>
              <a:t>/</a:t>
            </a:r>
            <a:r>
              <a:rPr lang="ko-KR" altLang="en-US" dirty="0"/>
              <a:t>현장 모두에 실용적 인사이트 제공 </a:t>
            </a:r>
            <a:r>
              <a:rPr lang="en-US" altLang="ko-KR" dirty="0"/>
              <a:t>-&gt; </a:t>
            </a:r>
            <a:r>
              <a:rPr lang="ko-KR" altLang="en-US" dirty="0"/>
              <a:t>예산과 자원을 효율적으로 활용해 와이파이 설치의 실질적 효과 극대화</a:t>
            </a:r>
          </a:p>
          <a:p>
            <a:r>
              <a:rPr lang="ko-KR" altLang="en-US" dirty="0"/>
              <a:t>데이터 기반 정책</a:t>
            </a:r>
            <a:r>
              <a:rPr lang="en-US" altLang="ko-KR" dirty="0"/>
              <a:t>: </a:t>
            </a:r>
            <a:r>
              <a:rPr lang="ko-KR" altLang="en-US" dirty="0"/>
              <a:t>생활인구 기준으로 설치 우선순위를 과학적으로 제시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0298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B6629-EB41-7DF2-7822-9DE1592B6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목표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A5B812-0C19-D34A-D206-90D6E5A3A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자치구 단위</a:t>
            </a:r>
            <a:r>
              <a:rPr lang="en-US" altLang="ko-KR" dirty="0"/>
              <a:t>: </a:t>
            </a:r>
            <a:r>
              <a:rPr lang="ko-KR" altLang="en-US" dirty="0"/>
              <a:t>생활인구 </a:t>
            </a:r>
            <a:r>
              <a:rPr lang="en-US" altLang="ko-KR" dirty="0"/>
              <a:t>1</a:t>
            </a:r>
            <a:r>
              <a:rPr lang="ko-KR" altLang="en-US" dirty="0"/>
              <a:t>만 명당 와이파이 설치 수 산출 → 자치구 간 형평성 평가</a:t>
            </a:r>
          </a:p>
          <a:p>
            <a:r>
              <a:rPr lang="ko-KR" altLang="en-US" dirty="0"/>
              <a:t>공간 단위</a:t>
            </a:r>
            <a:r>
              <a:rPr lang="en-US" altLang="ko-KR" dirty="0"/>
              <a:t>: </a:t>
            </a:r>
            <a:r>
              <a:rPr lang="ko-KR" altLang="en-US" dirty="0"/>
              <a:t>실제 커버 반경을 고려하여 사각지대</a:t>
            </a:r>
            <a:r>
              <a:rPr lang="en-US" altLang="ko-KR" dirty="0"/>
              <a:t>(</a:t>
            </a:r>
            <a:r>
              <a:rPr lang="ko-KR" altLang="en-US" dirty="0" err="1"/>
              <a:t>미커버</a:t>
            </a:r>
            <a:r>
              <a:rPr lang="ko-KR" altLang="en-US" dirty="0"/>
              <a:t> 지역</a:t>
            </a:r>
            <a:r>
              <a:rPr lang="en-US" altLang="ko-KR" dirty="0"/>
              <a:t>)</a:t>
            </a:r>
            <a:r>
              <a:rPr lang="ko-KR" altLang="en-US" dirty="0"/>
              <a:t>를 탐지 → 빨간 원으로 시각화</a:t>
            </a:r>
          </a:p>
          <a:p>
            <a:r>
              <a:rPr lang="ko-KR" altLang="en-US" dirty="0"/>
              <a:t>이를 통해 데이터 기반의 설치 의사결정을 지원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5879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C3CA1-EF4F-1E14-70C9-76A6C9236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목적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47F0D6-DC64-49DE-EBCE-B741C2C47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서울시의 생활인구</a:t>
            </a:r>
            <a:r>
              <a:rPr lang="en-US" altLang="ko-KR" dirty="0"/>
              <a:t>(</a:t>
            </a:r>
            <a:r>
              <a:rPr lang="ko-KR" altLang="en-US" dirty="0"/>
              <a:t>유동인구</a:t>
            </a:r>
            <a:r>
              <a:rPr lang="en-US" altLang="ko-KR" dirty="0"/>
              <a:t>)</a:t>
            </a:r>
            <a:r>
              <a:rPr lang="ko-KR" altLang="en-US" dirty="0"/>
              <a:t>와 공공 와이파이 설치 위치를 종합 분석해</a:t>
            </a:r>
          </a:p>
          <a:p>
            <a:r>
              <a:rPr lang="ko-KR" altLang="en-US" dirty="0"/>
              <a:t>생활인구 수 대비 </a:t>
            </a:r>
            <a:r>
              <a:rPr lang="ko-KR" altLang="en-US" dirty="0" err="1"/>
              <a:t>공공와이파이</a:t>
            </a:r>
            <a:r>
              <a:rPr lang="ko-KR" altLang="en-US" dirty="0"/>
              <a:t> 설치 수를 비교하고 와이파이가 부족한 자치구를 파악하여</a:t>
            </a:r>
          </a:p>
          <a:p>
            <a:r>
              <a:rPr lang="ko-KR" altLang="en-US" dirty="0"/>
              <a:t>실제 커버리지 미달 지역을 공간적으로 탐색하고</a:t>
            </a:r>
          </a:p>
          <a:p>
            <a:r>
              <a:rPr lang="ko-KR" altLang="en-US" dirty="0"/>
              <a:t>추가 설치가 필요한 위치를 제안함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456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4F598-F461-DFAF-FF40-BE852DF7F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배경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541099-E933-4A4F-C597-A2919EB46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서울특별시는 시민 편의를 위해 각 자치구에 공용 와이파이를 설치해 왔지만</a:t>
            </a:r>
            <a:r>
              <a:rPr lang="en-US" altLang="ko-KR" dirty="0"/>
              <a:t>, </a:t>
            </a:r>
            <a:r>
              <a:rPr lang="ko-KR" altLang="en-US" dirty="0"/>
              <a:t>설치 기준이 일관되지 않아 인구 밀집 지역에 비해 부족한 지역이 존재할 수 있다</a:t>
            </a:r>
            <a:r>
              <a:rPr lang="en-US" altLang="ko-KR" dirty="0"/>
              <a:t>. </a:t>
            </a:r>
            <a:r>
              <a:rPr lang="ko-KR" altLang="en-US" dirty="0"/>
              <a:t>본 분석은</a:t>
            </a:r>
          </a:p>
          <a:p>
            <a:r>
              <a:rPr lang="ko-KR" altLang="en-US" dirty="0">
                <a:hlinkClick r:id="rId2"/>
              </a:rPr>
              <a:t>서울시 </a:t>
            </a:r>
            <a:r>
              <a:rPr lang="ko-KR" altLang="en-US" dirty="0" err="1">
                <a:hlinkClick r:id="rId2"/>
              </a:rPr>
              <a:t>공공와이파이</a:t>
            </a:r>
            <a:r>
              <a:rPr lang="ko-KR" altLang="en-US" dirty="0">
                <a:hlinkClick r:id="rId2"/>
              </a:rPr>
              <a:t> 서비스 위치 정보</a:t>
            </a:r>
            <a:r>
              <a:rPr lang="ko-KR" altLang="en-US" dirty="0"/>
              <a:t> 및 </a:t>
            </a:r>
            <a:r>
              <a:rPr lang="ko-KR" altLang="en-US" dirty="0">
                <a:hlinkClick r:id="rId3"/>
              </a:rPr>
              <a:t>서울특별시 실시간 인구</a:t>
            </a:r>
            <a:r>
              <a:rPr lang="en-US" altLang="ko-KR" dirty="0">
                <a:hlinkClick r:id="rId3"/>
              </a:rPr>
              <a:t>API</a:t>
            </a:r>
            <a:r>
              <a:rPr lang="ko-KR" altLang="en-US" dirty="0"/>
              <a:t>를 활용하여</a:t>
            </a:r>
            <a:r>
              <a:rPr lang="en-US" altLang="ko-KR" dirty="0"/>
              <a:t>, </a:t>
            </a:r>
            <a:r>
              <a:rPr lang="ko-KR" altLang="en-US" dirty="0"/>
              <a:t>와이파이 설치의 불균형을 개선하고자 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1299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EBEE2-9695-DBD4-9F88-BB274307E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상세 설명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F5B288-C866-81B7-54B0-35D65BB24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800"/>
            <a:ext cx="10515600" cy="5410199"/>
          </a:xfrm>
        </p:spPr>
        <p:txBody>
          <a:bodyPr>
            <a:normAutofit fontScale="62500" lnSpcReduction="20000"/>
          </a:bodyPr>
          <a:lstStyle/>
          <a:p>
            <a:r>
              <a:rPr lang="ko-KR" altLang="en-US" dirty="0"/>
              <a:t>사용 데이터 서울시 </a:t>
            </a:r>
            <a:r>
              <a:rPr lang="ko-KR" altLang="en-US" dirty="0" err="1"/>
              <a:t>공공와이파이</a:t>
            </a:r>
            <a:r>
              <a:rPr lang="ko-KR" altLang="en-US" dirty="0"/>
              <a:t> 서비스 위치 정보</a:t>
            </a:r>
            <a:r>
              <a:rPr lang="en-US" altLang="ko-KR" dirty="0"/>
              <a:t>.csv </a:t>
            </a:r>
            <a:r>
              <a:rPr lang="ko-KR" altLang="en-US" dirty="0"/>
              <a:t>이 데이터는 서울시 각 자치구의 공공 와이파이 위치 정보</a:t>
            </a:r>
            <a:r>
              <a:rPr lang="en-US" altLang="ko-KR" dirty="0"/>
              <a:t>, </a:t>
            </a:r>
            <a:r>
              <a:rPr lang="ko-KR" altLang="en-US" dirty="0"/>
              <a:t>위경도 좌표</a:t>
            </a:r>
            <a:r>
              <a:rPr lang="en-US" altLang="ko-KR" dirty="0"/>
              <a:t>, </a:t>
            </a:r>
            <a:r>
              <a:rPr lang="ko-KR" altLang="en-US" dirty="0"/>
              <a:t>주소 등을 포함합니다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사용된 주요 라이브러리</a:t>
            </a:r>
            <a:r>
              <a:rPr lang="ko-KR" altLang="en-US" dirty="0"/>
              <a:t> </a:t>
            </a:r>
            <a:r>
              <a:rPr lang="en-US" altLang="ko-KR" dirty="0"/>
              <a:t>pandas: </a:t>
            </a: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endParaRPr lang="ko-KR" altLang="en-US" dirty="0"/>
          </a:p>
          <a:p>
            <a:r>
              <a:rPr lang="en-US" altLang="ko-KR" dirty="0"/>
              <a:t>folium: </a:t>
            </a:r>
            <a:r>
              <a:rPr lang="ko-KR" altLang="en-US" dirty="0"/>
              <a:t>지도 시각화</a:t>
            </a:r>
          </a:p>
          <a:p>
            <a:r>
              <a:rPr lang="en-US" altLang="ko-KR" dirty="0" err="1"/>
              <a:t>sklearn</a:t>
            </a:r>
            <a:r>
              <a:rPr lang="en-US" altLang="ko-KR" dirty="0"/>
              <a:t>: </a:t>
            </a:r>
            <a:r>
              <a:rPr lang="ko-KR" altLang="en-US" dirty="0"/>
              <a:t>클러스터링 분석</a:t>
            </a:r>
          </a:p>
          <a:p>
            <a:r>
              <a:rPr lang="en-US" altLang="ko-KR" dirty="0" err="1"/>
              <a:t>geopy</a:t>
            </a:r>
            <a:r>
              <a:rPr lang="en-US" altLang="ko-KR" dirty="0"/>
              <a:t>: </a:t>
            </a:r>
            <a:r>
              <a:rPr lang="ko-KR" altLang="en-US" dirty="0"/>
              <a:t>거리 계산</a:t>
            </a:r>
          </a:p>
          <a:p>
            <a:r>
              <a:rPr lang="en-US" altLang="ko-KR" dirty="0" err="1"/>
              <a:t>scipy.spatial.ConvexHull</a:t>
            </a:r>
            <a:r>
              <a:rPr lang="en-US" altLang="ko-KR" dirty="0"/>
              <a:t>: </a:t>
            </a:r>
            <a:r>
              <a:rPr lang="ko-KR" altLang="en-US" dirty="0"/>
              <a:t>클러스터 영역 표시</a:t>
            </a:r>
          </a:p>
          <a:p>
            <a:r>
              <a:rPr lang="ko-KR" altLang="en-US" b="1" dirty="0"/>
              <a:t>과정 및 접근 방식</a:t>
            </a:r>
            <a:r>
              <a:rPr lang="ko-KR" altLang="en-US" dirty="0"/>
              <a:t> 데이터 업로드 및 </a:t>
            </a:r>
            <a:r>
              <a:rPr lang="ko-KR" altLang="en-US" dirty="0" err="1"/>
              <a:t>전처리</a:t>
            </a:r>
            <a:endParaRPr lang="ko-KR" altLang="en-US" dirty="0"/>
          </a:p>
          <a:p>
            <a:r>
              <a:rPr lang="ko-KR" altLang="en-US" dirty="0"/>
              <a:t>좌표 유효성 검증 및 자치구별 필터링</a:t>
            </a:r>
          </a:p>
          <a:p>
            <a:r>
              <a:rPr lang="ko-KR" altLang="en-US" dirty="0"/>
              <a:t>지도 시각화 </a:t>
            </a:r>
            <a:r>
              <a:rPr lang="en-US" altLang="ko-KR" dirty="0"/>
              <a:t>(Folium </a:t>
            </a:r>
            <a:r>
              <a:rPr lang="ko-KR" altLang="en-US" dirty="0"/>
              <a:t>활용</a:t>
            </a:r>
            <a:r>
              <a:rPr lang="en-US" altLang="ko-KR" dirty="0"/>
              <a:t>)</a:t>
            </a:r>
          </a:p>
          <a:p>
            <a:r>
              <a:rPr lang="en-US" altLang="ko-KR" dirty="0" err="1"/>
              <a:t>KMeans</a:t>
            </a:r>
            <a:r>
              <a:rPr lang="en-US" altLang="ko-KR" dirty="0"/>
              <a:t> </a:t>
            </a:r>
            <a:r>
              <a:rPr lang="ko-KR" altLang="en-US" dirty="0"/>
              <a:t>기반 클러스터링 및 중심점 시각화</a:t>
            </a:r>
          </a:p>
          <a:p>
            <a:r>
              <a:rPr lang="en-US" altLang="ko-KR" dirty="0"/>
              <a:t>Convex Hull</a:t>
            </a:r>
            <a:r>
              <a:rPr lang="ko-KR" altLang="en-US" dirty="0"/>
              <a:t>로 영역 외곽 경계 시각화</a:t>
            </a:r>
          </a:p>
          <a:p>
            <a:r>
              <a:rPr lang="ko-KR" altLang="en-US" dirty="0"/>
              <a:t>커버리지 부족 지역</a:t>
            </a:r>
            <a:r>
              <a:rPr lang="en-US" altLang="ko-KR" dirty="0"/>
              <a:t>(</a:t>
            </a:r>
            <a:r>
              <a:rPr lang="ko-KR" altLang="en-US" dirty="0"/>
              <a:t>빨간 원</a:t>
            </a:r>
            <a:r>
              <a:rPr lang="en-US" altLang="ko-KR" dirty="0"/>
              <a:t>) </a:t>
            </a:r>
            <a:r>
              <a:rPr lang="ko-KR" altLang="en-US" dirty="0"/>
              <a:t>자동 탐지 시도</a:t>
            </a:r>
          </a:p>
          <a:p>
            <a:r>
              <a:rPr lang="ko-KR" altLang="en-US" b="1" dirty="0"/>
              <a:t>선택 방법의 근거</a:t>
            </a:r>
            <a:r>
              <a:rPr lang="ko-KR" altLang="en-US" dirty="0"/>
              <a:t> </a:t>
            </a:r>
            <a:r>
              <a:rPr lang="en-US" altLang="ko-KR" dirty="0" err="1"/>
              <a:t>KMeans</a:t>
            </a:r>
            <a:r>
              <a:rPr lang="en-US" altLang="ko-KR" dirty="0"/>
              <a:t>: </a:t>
            </a:r>
            <a:r>
              <a:rPr lang="ko-KR" altLang="en-US" dirty="0"/>
              <a:t>거리 기반 클러스터링에 적합하며</a:t>
            </a:r>
            <a:r>
              <a:rPr lang="en-US" altLang="ko-KR" dirty="0"/>
              <a:t>, </a:t>
            </a:r>
            <a:r>
              <a:rPr lang="ko-KR" altLang="en-US" dirty="0"/>
              <a:t>지도 위 클러스터 중심점 파악에 효율적</a:t>
            </a:r>
          </a:p>
          <a:p>
            <a:r>
              <a:rPr lang="en-US" altLang="ko-KR" dirty="0" err="1"/>
              <a:t>ConvexHull</a:t>
            </a:r>
            <a:r>
              <a:rPr lang="en-US" altLang="ko-KR" dirty="0"/>
              <a:t>: </a:t>
            </a:r>
            <a:r>
              <a:rPr lang="ko-KR" altLang="en-US" dirty="0"/>
              <a:t>클러스터의 대략적 경계선을 표현할 수 있어 시각적으로 유용</a:t>
            </a:r>
          </a:p>
          <a:p>
            <a:r>
              <a:rPr lang="en-US" altLang="ko-KR" dirty="0"/>
              <a:t>Folium: </a:t>
            </a:r>
            <a:r>
              <a:rPr lang="ko-KR" altLang="en-US" dirty="0"/>
              <a:t>위치 기반 시각화를 </a:t>
            </a:r>
            <a:r>
              <a:rPr lang="ko-KR" altLang="en-US" dirty="0" err="1"/>
              <a:t>인터랙티브하게</a:t>
            </a:r>
            <a:r>
              <a:rPr lang="ko-KR" altLang="en-US" dirty="0"/>
              <a:t> 제공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3495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67781E-5842-448C-2C66-3530090B0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b="1" dirty="0"/>
              <a:t>서울시 </a:t>
            </a:r>
            <a:r>
              <a:rPr lang="ko-KR" altLang="en-US" sz="2800" b="1" dirty="0" err="1"/>
              <a:t>공공와이파이</a:t>
            </a:r>
            <a:r>
              <a:rPr lang="ko-KR" altLang="en-US" sz="2800" b="1" dirty="0"/>
              <a:t> 서비스 위치 정보</a:t>
            </a:r>
            <a:r>
              <a:rPr lang="en-US" altLang="ko-KR" sz="2800" b="1" dirty="0"/>
              <a:t>.csv </a:t>
            </a:r>
            <a:r>
              <a:rPr lang="ko-KR" altLang="en-US" sz="2800" b="1" dirty="0"/>
              <a:t>데이터를 </a:t>
            </a:r>
            <a:r>
              <a:rPr lang="en-US" altLang="ko-KR" sz="2800" b="1" dirty="0" err="1"/>
              <a:t>HeatMap</a:t>
            </a:r>
            <a:r>
              <a:rPr lang="en-US" altLang="ko-KR" sz="2800" b="1" dirty="0"/>
              <a:t>(</a:t>
            </a:r>
            <a:r>
              <a:rPr lang="ko-KR" altLang="en-US" sz="2800" b="1" dirty="0" err="1"/>
              <a:t>히트맵</a:t>
            </a:r>
            <a:r>
              <a:rPr lang="en-US" altLang="ko-KR" sz="2800" b="1" dirty="0"/>
              <a:t>) </a:t>
            </a:r>
            <a:r>
              <a:rPr lang="ko-KR" altLang="en-US" sz="2800" b="1" dirty="0"/>
              <a:t>방식으로 시각화</a:t>
            </a:r>
            <a:endParaRPr lang="ko-KR" altLang="en-US" sz="2800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951826B-4F2F-93C0-70DF-0DE158CD38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1138" y="1825625"/>
            <a:ext cx="908972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425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A73B97-FD59-5B0E-8120-3204ADB08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b="1" dirty="0"/>
              <a:t>자치구별 생활인구 데이터를 </a:t>
            </a:r>
            <a:r>
              <a:rPr lang="en-US" altLang="ko-KR" sz="3600" b="1" dirty="0" err="1"/>
              <a:t>HeatMap</a:t>
            </a:r>
            <a:r>
              <a:rPr lang="en-US" altLang="ko-KR" sz="3600" b="1" dirty="0"/>
              <a:t>(</a:t>
            </a:r>
            <a:r>
              <a:rPr lang="ko-KR" altLang="en-US" sz="3600" b="1" dirty="0" err="1"/>
              <a:t>히트맵</a:t>
            </a:r>
            <a:r>
              <a:rPr lang="en-US" altLang="ko-KR" sz="3600" b="1" dirty="0"/>
              <a:t>) </a:t>
            </a:r>
            <a:br>
              <a:rPr lang="en-US" altLang="ko-KR" sz="3600" b="1" dirty="0"/>
            </a:br>
            <a:r>
              <a:rPr lang="ko-KR" altLang="en-US" sz="3600" b="1" dirty="0"/>
              <a:t>형식으로 시각화</a:t>
            </a:r>
            <a:endParaRPr lang="ko-KR" altLang="en-US" sz="3600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4C6921C-9C83-A75F-0F98-2E422628F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2009" y="1825625"/>
            <a:ext cx="696798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528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44D743-0F3F-B50C-A100-4651A5557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서울시 자치구별 유동인구 대비 와이파이 설치 현황을 비교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818287-FF25-2C6D-29DF-4D8CB9E0E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76825" cy="4351338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인구</a:t>
            </a:r>
            <a:r>
              <a:rPr lang="en-US" altLang="ko-KR" sz="2000" dirty="0"/>
              <a:t>1</a:t>
            </a:r>
            <a:r>
              <a:rPr lang="ko-KR" altLang="en-US" sz="2000" dirty="0"/>
              <a:t>만명당</a:t>
            </a:r>
            <a:r>
              <a:rPr lang="en-US" altLang="ko-KR" sz="2000" dirty="0"/>
              <a:t>_</a:t>
            </a:r>
            <a:r>
              <a:rPr lang="ko-KR" altLang="en-US" sz="2000" dirty="0" err="1"/>
              <a:t>와이파이수</a:t>
            </a:r>
            <a:r>
              <a:rPr lang="ko-KR" altLang="en-US" sz="2000" dirty="0"/>
              <a:t> 값이 낮을수록 와이파이 설치가 필요한 지역이다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254C286-9011-2851-3B29-BB72CEC71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977" y="1395921"/>
            <a:ext cx="4323838" cy="478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709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8CEDD7-2B65-1D6B-C7E6-64E090158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b="1"/>
              <a:t>현재 설치되어있는 공용와이파이 현황을 시각화</a:t>
            </a:r>
            <a:r>
              <a:rPr lang="en-US" altLang="ko-KR" sz="3600" b="1"/>
              <a:t>.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B36837-677C-1A08-13D6-D56C053E9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72025" cy="4351338"/>
          </a:xfrm>
        </p:spPr>
        <p:txBody>
          <a:bodyPr/>
          <a:lstStyle/>
          <a:p>
            <a:r>
              <a:rPr lang="ko-KR" altLang="en-US" sz="1600" b="1" dirty="0"/>
              <a:t>파란원의 범위가 평균적인 범위이다</a:t>
            </a:r>
            <a:r>
              <a:rPr lang="en-US" altLang="ko-KR" sz="1600" b="1" dirty="0"/>
              <a:t>.(</a:t>
            </a:r>
            <a:r>
              <a:rPr lang="ko-KR" altLang="en-US" sz="1600" b="1" dirty="0"/>
              <a:t>반경 </a:t>
            </a:r>
            <a:r>
              <a:rPr lang="en-US" altLang="ko-KR" sz="1600" b="1" dirty="0"/>
              <a:t>200m)</a:t>
            </a:r>
            <a:endParaRPr lang="ko-KR" altLang="en-US" sz="1600" dirty="0"/>
          </a:p>
          <a:p>
            <a:r>
              <a:rPr lang="ko-KR" altLang="en-US" sz="1600" dirty="0"/>
              <a:t>와이파이</a:t>
            </a:r>
            <a:r>
              <a:rPr lang="en-US" altLang="ko-KR" sz="1600" dirty="0"/>
              <a:t>(Wi-Fi)</a:t>
            </a:r>
            <a:r>
              <a:rPr lang="ko-KR" altLang="en-US" sz="1600" dirty="0"/>
              <a:t>의 최대 커버리지 거리는 약 </a:t>
            </a:r>
            <a:r>
              <a:rPr lang="en-US" altLang="ko-KR" sz="1600" dirty="0"/>
              <a:t>200m </a:t>
            </a:r>
            <a:r>
              <a:rPr lang="ko-KR" altLang="en-US" sz="1600" dirty="0"/>
              <a:t>정도이며</a:t>
            </a:r>
            <a:r>
              <a:rPr lang="en-US" altLang="ko-KR" sz="1600" dirty="0"/>
              <a:t>, </a:t>
            </a:r>
            <a:r>
              <a:rPr lang="ko-KR" altLang="en-US" sz="1600" dirty="0"/>
              <a:t>실내 환경에서는 </a:t>
            </a:r>
            <a:r>
              <a:rPr lang="en-US" altLang="ko-KR" sz="1600" dirty="0"/>
              <a:t>40m </a:t>
            </a:r>
            <a:r>
              <a:rPr lang="ko-KR" altLang="en-US" sz="1600" dirty="0"/>
              <a:t>이내로 줄어들 수 있습니다</a:t>
            </a:r>
            <a:r>
              <a:rPr lang="en-US" altLang="ko-KR" sz="1600" dirty="0"/>
              <a:t>. </a:t>
            </a:r>
            <a:r>
              <a:rPr lang="ko-KR" altLang="en-US" sz="1600" dirty="0"/>
              <a:t>실외에서는 개방된 공간에서 약 </a:t>
            </a:r>
            <a:r>
              <a:rPr lang="en-US" altLang="ko-KR" sz="1600" dirty="0"/>
              <a:t>200m, </a:t>
            </a:r>
            <a:r>
              <a:rPr lang="ko-KR" altLang="en-US" sz="1600" dirty="0"/>
              <a:t>실내에서는 벽이나 장애물로 인해 신호가 약해지므로 </a:t>
            </a:r>
            <a:r>
              <a:rPr lang="en-US" altLang="ko-KR" sz="1600" dirty="0"/>
              <a:t>40m </a:t>
            </a:r>
            <a:r>
              <a:rPr lang="ko-KR" altLang="en-US" sz="1600" dirty="0"/>
              <a:t>이내를 정상적인 서비스 범위로 볼 수 있습니다</a:t>
            </a:r>
            <a:r>
              <a:rPr lang="en-US" altLang="ko-KR" sz="1600" dirty="0"/>
              <a:t>.</a:t>
            </a: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325287-1797-0459-EFA7-5DBE4B4C8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719" y="1374776"/>
            <a:ext cx="5739198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131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363DDA9E9916748BAAA88CF64D3B857" ma:contentTypeVersion="4" ma:contentTypeDescription="새 문서를 만듭니다." ma:contentTypeScope="" ma:versionID="bfb2114e8650f031c1a0cd8935f76b15">
  <xsd:schema xmlns:xsd="http://www.w3.org/2001/XMLSchema" xmlns:xs="http://www.w3.org/2001/XMLSchema" xmlns:p="http://schemas.microsoft.com/office/2006/metadata/properties" xmlns:ns3="f2dad25f-745a-41e8-b8b8-3659f8dcfe31" targetNamespace="http://schemas.microsoft.com/office/2006/metadata/properties" ma:root="true" ma:fieldsID="8f97afb52daafe0fadb147d7a93255b0" ns3:_="">
    <xsd:import namespace="f2dad25f-745a-41e8-b8b8-3659f8dcfe3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dad25f-745a-41e8-b8b8-3659f8dcfe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E27DFC0-5C00-4005-A0CC-D1EC963B05E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EEFA03B-03AE-4E24-8978-3F28FB107A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dad25f-745a-41e8-b8b8-3659f8dcfe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4C56172-3D4E-4373-A370-542B3919B33C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purl.org/dc/terms/"/>
    <ds:schemaRef ds:uri="http://purl.org/dc/elements/1.1/"/>
    <ds:schemaRef ds:uri="http://schemas.microsoft.com/office/infopath/2007/PartnerControls"/>
    <ds:schemaRef ds:uri="f2dad25f-745a-41e8-b8b8-3659f8dcfe31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610</Words>
  <Application>Microsoft Office PowerPoint</Application>
  <PresentationFormat>와이드스크린</PresentationFormat>
  <Paragraphs>53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서울시 공공 와이파이 위치 데이터 기반  서비스 분석 및 시각화</vt:lpstr>
      <vt:lpstr>목표</vt:lpstr>
      <vt:lpstr>목적</vt:lpstr>
      <vt:lpstr>배경</vt:lpstr>
      <vt:lpstr>상세 설명</vt:lpstr>
      <vt:lpstr>서울시 공공와이파이 서비스 위치 정보.csv 데이터를 HeatMap(히트맵) 방식으로 시각화</vt:lpstr>
      <vt:lpstr>자치구별 생활인구 데이터를 HeatMap(히트맵)  형식으로 시각화</vt:lpstr>
      <vt:lpstr>서울시 자치구별 유동인구 대비 와이파이 설치 현황을 비교</vt:lpstr>
      <vt:lpstr>현재 설치되어있는 공용와이파이 현황을 시각화.</vt:lpstr>
      <vt:lpstr>와이파이기기 설치가 필요한 지역 시각화</vt:lpstr>
      <vt:lpstr>빨간 원 생성 기준 조절 가능</vt:lpstr>
      <vt:lpstr>결론</vt:lpstr>
      <vt:lpstr>기여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서영진.</dc:creator>
  <cp:lastModifiedBy>서영진.</cp:lastModifiedBy>
  <cp:revision>1</cp:revision>
  <dcterms:created xsi:type="dcterms:W3CDTF">2025-11-21T10:59:13Z</dcterms:created>
  <dcterms:modified xsi:type="dcterms:W3CDTF">2025-11-21T11:18:15Z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0x0101001363DDA9E9916748BAAA88CF64D3B857</vt:lpwstr>
  </property>
</Properties>
</file>

<file path=docProps/thumbnail.jpeg>
</file>